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9"/>
  </p:notesMasterIdLst>
  <p:sldIdLst>
    <p:sldId id="256" r:id="rId2"/>
    <p:sldId id="263" r:id="rId3"/>
    <p:sldId id="270" r:id="rId4"/>
    <p:sldId id="264" r:id="rId5"/>
    <p:sldId id="265" r:id="rId6"/>
    <p:sldId id="266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a" initials="D" lastIdx="2" clrIdx="0">
    <p:extLst>
      <p:ext uri="{19B8F6BF-5375-455C-9EA6-DF929625EA0E}">
        <p15:presenceInfo xmlns:p15="http://schemas.microsoft.com/office/powerpoint/2012/main" userId="Dani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22T17:00:37.516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  <p:cm authorId="1" dt="2020-04-22T17:00:47.942" idx="2">
    <p:pos x="146" y="14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4A823-79E3-4A26-BCE5-02602DDB4B8C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6CD62-6EC5-4C9F-92B5-C5BBBB3C31A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199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89681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613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2934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5725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71083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857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9294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8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935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959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5553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8761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233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2021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587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0919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5002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55920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80E83DD-2274-4AF3-8F94-0145CAD2B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8467" y="757440"/>
            <a:ext cx="10084089" cy="2873656"/>
          </a:xfrm>
        </p:spPr>
        <p:txBody>
          <a:bodyPr>
            <a:noAutofit/>
          </a:bodyPr>
          <a:lstStyle/>
          <a:p>
            <a:pPr algn="ctr"/>
            <a:r>
              <a:rPr lang="en-US" sz="4000" i="1" dirty="0" err="1">
                <a:latin typeface="Algerian" panose="04020705040A02060702" pitchFamily="82" charset="0"/>
              </a:rPr>
              <a:t>Transformarea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r>
              <a:rPr lang="en-US" sz="4000" i="1" dirty="0" err="1">
                <a:latin typeface="Algerian" panose="04020705040A02060702" pitchFamily="82" charset="0"/>
              </a:rPr>
              <a:t>sumelor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r>
              <a:rPr lang="en-US" sz="4000" i="1" dirty="0" err="1">
                <a:latin typeface="Algerian" panose="04020705040A02060702" pitchFamily="82" charset="0"/>
              </a:rPr>
              <a:t>în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r>
              <a:rPr lang="en-US" sz="4000" i="1" dirty="0" err="1">
                <a:latin typeface="Algerian" panose="04020705040A02060702" pitchFamily="82" charset="0"/>
              </a:rPr>
              <a:t>produs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br>
              <a:rPr lang="en-US" sz="4000" i="1" dirty="0">
                <a:latin typeface="Algerian" panose="04020705040A02060702" pitchFamily="82" charset="0"/>
              </a:rPr>
            </a:br>
            <a:r>
              <a:rPr lang="en-US" sz="4000" i="1" dirty="0" err="1">
                <a:latin typeface="Algerian" panose="04020705040A02060702" pitchFamily="82" charset="0"/>
              </a:rPr>
              <a:t>și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br>
              <a:rPr lang="en-US" sz="4000" i="1" dirty="0">
                <a:latin typeface="Algerian" panose="04020705040A02060702" pitchFamily="82" charset="0"/>
              </a:rPr>
            </a:br>
            <a:r>
              <a:rPr lang="en-US" sz="4000" i="1" dirty="0">
                <a:latin typeface="Algerian" panose="04020705040A02060702" pitchFamily="82" charset="0"/>
              </a:rPr>
              <a:t>a </a:t>
            </a:r>
            <a:r>
              <a:rPr lang="en-US" sz="4000" i="1" dirty="0" err="1">
                <a:latin typeface="Algerian" panose="04020705040A02060702" pitchFamily="82" charset="0"/>
              </a:rPr>
              <a:t>produselor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r>
              <a:rPr lang="en-US" sz="4000" i="1" dirty="0" err="1">
                <a:latin typeface="Algerian" panose="04020705040A02060702" pitchFamily="82" charset="0"/>
              </a:rPr>
              <a:t>în</a:t>
            </a:r>
            <a:r>
              <a:rPr lang="en-US" sz="4000" i="1" dirty="0">
                <a:latin typeface="Algerian" panose="04020705040A02060702" pitchFamily="82" charset="0"/>
              </a:rPr>
              <a:t> </a:t>
            </a:r>
            <a:r>
              <a:rPr lang="en-US" sz="4000" i="1" dirty="0" err="1">
                <a:latin typeface="Algerian" panose="04020705040A02060702" pitchFamily="82" charset="0"/>
              </a:rPr>
              <a:t>sume</a:t>
            </a:r>
            <a:endParaRPr lang="ro-RO" sz="4000" i="1" dirty="0"/>
          </a:p>
        </p:txBody>
      </p:sp>
    </p:spTree>
    <p:extLst>
      <p:ext uri="{BB962C8B-B14F-4D97-AF65-F5344CB8AC3E}">
        <p14:creationId xmlns:p14="http://schemas.microsoft.com/office/powerpoint/2010/main" val="2691106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u 1">
                <a:extLst>
                  <a:ext uri="{FF2B5EF4-FFF2-40B4-BE49-F238E27FC236}">
                    <a16:creationId xmlns:a16="http://schemas.microsoft.com/office/drawing/2014/main" id="{5E120CD5-1016-49CF-904C-95E2B1084CD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25909" y="808055"/>
                <a:ext cx="10189094" cy="1961649"/>
              </a:xfrm>
            </p:spPr>
            <p:txBody>
              <a:bodyPr>
                <a:noAutofit/>
              </a:bodyPr>
              <a:lstStyle/>
              <a:p>
                <a:pPr/>
                <a:r>
                  <a:rPr lang="en-US" sz="2400" b="1" cap="none" dirty="0"/>
                  <a:t>	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ne 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amintim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b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1" i="1" cap="none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𝒄𝒐𝒔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000" b="1" i="1" cap="none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o-RO" sz="3000" b="1" i="1" cap="none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3000" b="1" i="1" cap="none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ro-RO" sz="3000" b="1" i="1" cap="none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sz="3000" b="1" i="1" cap="none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𝒄𝒐𝒔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o-RO" sz="3000" b="1" i="1" cap="none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𝒄𝒐𝒔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o-RO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𝒔𝒊𝒏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o-RO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𝒔𝒊𝒏</m:t>
                      </m:r>
                      <m:r>
                        <a:rPr lang="en-US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o-RO" sz="3000" b="1" i="1" cap="none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𝒚</m:t>
                      </m:r>
                    </m:oMath>
                  </m:oMathPara>
                </a14:m>
                <a:b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o-RO" sz="3000" cap="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u 1">
                <a:extLst>
                  <a:ext uri="{FF2B5EF4-FFF2-40B4-BE49-F238E27FC236}">
                    <a16:creationId xmlns:a16="http://schemas.microsoft.com/office/drawing/2014/main" id="{5E120CD5-1016-49CF-904C-95E2B1084C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25909" y="808055"/>
                <a:ext cx="10189094" cy="1961649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1802296" y="2292626"/>
                <a:ext cx="7871792" cy="257092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400" b="1" dirty="0"/>
                  <a:t>	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o-RO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o-RO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ro-RO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sz="3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func>
                              <m:funcPr>
                                <m:ctrlPr>
                                  <a:rPr lang="en-US" sz="3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0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ro-RO" sz="3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  <m:r>
                                  <a:rPr lang="en-US" sz="3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sz="3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30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ro-RO" sz="3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∙</m:t>
                                    </m:r>
                                    <m:func>
                                      <m:funcPr>
                                        <m:ctrlPr>
                                          <a:rPr lang="en-US" sz="30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30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ro-RO" sz="30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</m:func>
                                  </m:e>
                                </m:func>
                              </m:e>
                            </m:func>
                          </m:e>
                        </m:func>
                      </m:e>
                    </m:func>
                  </m:oMath>
                </a14:m>
                <a:endParaRPr lang="en-US" sz="3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000" b="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o-RO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ro-RO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3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ro-RO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en-US" sz="3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30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ro-RO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func>
                                    <m:funcPr>
                                      <m:ctrlPr>
                                        <a:rPr lang="en-US" sz="30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3000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ro-RO" sz="3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∙</m:t>
                                      </m:r>
                                      <m:func>
                                        <m:funcPr>
                                          <m:ctrlP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00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r>
                                            <a:rPr lang="ro-RO" sz="3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func>
                                    </m:e>
                                  </m:func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sz="3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00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o-RO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o-RO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3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00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ro-RO" sz="3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en-US" sz="3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30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ro-RO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  <m:r>
                                    <a:rPr lang="en-US" sz="3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300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ro-RO" sz="3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∙</m:t>
                                      </m:r>
                                      <m:func>
                                        <m:funcPr>
                                          <m:ctrlPr>
                                            <a:rPr lang="en-US" sz="3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300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r>
                                            <a:rPr lang="ro-RO" sz="3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func>
                                    </m:e>
                                  </m:func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sz="3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2296" y="2292626"/>
                <a:ext cx="7871792" cy="2570923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62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DB46D0-5F58-4DFB-AB3F-3684573E65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384313"/>
                <a:ext cx="11071574" cy="6175513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ro-RO" sz="2400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Prin adunarea sau scăderea relațiilor anterioare se obțin următoarele egalități</a:t>
                </a:r>
                <a:r>
                  <a:rPr lang="en-US" sz="2800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endParaRPr lang="ro-RO" sz="28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ro-RO" sz="2800" b="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cos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⁡(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)=2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ro-RO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ro-RO" sz="28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o-RO" sz="2800" dirty="0">
                    <a:cs typeface="Times New Roman" panose="02020603050405020304" pitchFamily="18" charset="0"/>
                  </a:rPr>
                  <a:t>            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</m:func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func>
                              <m:func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ro-RO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𝑠𝑖𝑛</m:t>
                                </m:r>
                              </m:fName>
                              <m:e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</m:e>
                            </m:func>
                          </m:e>
                        </m:func>
                      </m:e>
                    </m:func>
                  </m:oMath>
                </a14:m>
                <a:endParaRPr lang="ro-RO" sz="28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ro-RO" sz="2800" b="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⁡(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)=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a:rPr lang="ro-RO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o-RO" sz="2800" b="0" i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ro-RO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ro-RO" sz="28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ro-RO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ro-RO" sz="280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  <m:r>
                            <a:rPr lang="ro-RO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⁡(</m:t>
                          </m:r>
                          <m:r>
                            <a:rPr lang="ro-RO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ro-RO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ro-RO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ro-RO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)=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a:rPr lang="ro-RO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o-RO" sz="280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ro-RO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ro-RO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ro-RO" sz="28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Din aceste egalități rezultă următoarele formule: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𝑠𝑖𝑛</m:t>
                                  </m:r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𝑠𝑖𝑛</m:t>
                                  </m:r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</m:oMath>
                  </m:oMathPara>
                </a14:m>
                <a:endParaRPr lang="ro-RO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Aceste formule reprezintă formule de transformare a produselor de funcții trigonometrice în sume de funcții trigonometrice.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DB46D0-5F58-4DFB-AB3F-3684573E65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384313"/>
                <a:ext cx="11071574" cy="6175513"/>
              </a:xfrm>
              <a:blipFill>
                <a:blip r:embed="rId2"/>
                <a:stretch>
                  <a:fillRect l="-881" t="-790" r="-1487" b="-1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502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002-D5FC-4DC4-87A6-006CE06FE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Aplicații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D0BB9-C973-488D-8CD1-A218324349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065867"/>
                <a:ext cx="10131425" cy="3407281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 se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arate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ro-R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514350" indent="-514350">
                  <a:buAutoNum type="arabicPeriod"/>
                </a:pPr>
                <a:r>
                  <a:rPr lang="ro-R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 se calculeze: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o-RO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o-RO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o-RO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o-RO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o-R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și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o-RO" sz="3200" b="0" i="0" smtClean="0">
                        <a:latin typeface="Cambria Math" panose="02040503050406030204" pitchFamily="18" charset="0"/>
                      </a:rPr>
                      <m:t>cos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o-RO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o-RO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ro-RO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ro-R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D0BB9-C973-488D-8CD1-A218324349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065867"/>
                <a:ext cx="10131425" cy="3407281"/>
              </a:xfrm>
              <a:blipFill>
                <a:blip r:embed="rId2"/>
                <a:stretch>
                  <a:fillRect l="-1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83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5226601-046E-4006-926E-35901B42927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85801" y="609600"/>
                <a:ext cx="10223878" cy="1456267"/>
              </a:xfrm>
            </p:spPr>
            <p:txBody>
              <a:bodyPr>
                <a:normAutofit/>
              </a:bodyPr>
              <a:lstStyle/>
              <a:p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 </a:t>
                </a:r>
                <a:r>
                  <a:rPr lang="en-US" sz="24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relațiile</a:t>
                </a:r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 </a:t>
                </a:r>
                <a:r>
                  <a:rPr lang="en-US" sz="24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mai</a:t>
                </a:r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sus </a:t>
                </a:r>
                <a:r>
                  <a:rPr lang="en-US" sz="24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înlocuim</a:t>
                </a:r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și </a:t>
                </a:r>
                <a14:m>
                  <m:oMath xmlns:m="http://schemas.openxmlformats.org/officeDocument/2006/math"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ro-RO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deci</a:t>
                </a:r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și</a:t>
                </a:r>
                <a:r>
                  <a:rPr lang="en-US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4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400" b="0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o-RO" sz="24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400" cap="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5226601-046E-4006-926E-35901B4292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85801" y="609600"/>
                <a:ext cx="10223878" cy="1456267"/>
              </a:xfrm>
              <a:blipFill>
                <a:blip r:embed="rId2"/>
                <a:stretch>
                  <a:fillRect l="-954" r="-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3A7C08-CB23-491B-BB2E-0B0AC6D638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948071"/>
                <a:ext cx="10131425" cy="310100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Obținem: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=2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endParaRPr lang="en-US" sz="28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=−2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endParaRPr lang="en-US" sz="28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=2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endParaRPr lang="en-US" sz="2800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=2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3A7C08-CB23-491B-BB2E-0B0AC6D638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948071"/>
                <a:ext cx="10131425" cy="3101007"/>
              </a:xfrm>
              <a:blipFill>
                <a:blip r:embed="rId3"/>
                <a:stretch>
                  <a:fillRect l="-963" t="-15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497943A-D344-4D91-BDA6-FB31503384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" y="4792133"/>
            <a:ext cx="10223878" cy="145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3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9FC08-F086-4470-B30C-9260DB57A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 3a+sin a;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 3x+cos 7x;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 3x+2sin 2x +sin x;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 x + cos 3x + cos 5x + cos 7x.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18A983-E822-48E3-A45F-950C49EA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Aplicații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7D657-2530-439E-882E-C6BF80693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83096"/>
            <a:ext cx="10131425" cy="1007164"/>
          </a:xfrm>
        </p:spPr>
        <p:txBody>
          <a:bodyPr/>
          <a:lstStyle/>
          <a:p>
            <a:pPr algn="ctr"/>
            <a:r>
              <a:rPr lang="ro-RO" dirty="0"/>
              <a:t>Temă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7B89EE-7660-4A8B-AC66-C7813D7FA2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417983"/>
                <a:ext cx="10131425" cy="50225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Să se aducă la o formă mai simplă, pe domeniul de existență:</a:t>
                </a:r>
              </a:p>
              <a:p>
                <a:pPr marL="0" indent="0" algn="ctr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ro-RO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ro-RO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ro-RO" sz="2800" b="0" i="1" smtClean="0">
                                    <a:latin typeface="Cambria Math" panose="02040503050406030204" pitchFamily="18" charset="0"/>
                                  </a:rPr>
                                  <m:t>+30°</m:t>
                                </m:r>
                              </m:e>
                            </m:d>
                          </m:e>
                        </m:func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ro-RO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+60°)</m:t>
                        </m:r>
                      </m:num>
                      <m:den>
                        <m:func>
                          <m:funcPr>
                            <m:ctrlPr>
                              <a:rPr lang="ro-RO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ro-RO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ro-RO" sz="2800" i="1">
                                    <a:latin typeface="Cambria Math" panose="02040503050406030204" pitchFamily="18" charset="0"/>
                                  </a:rPr>
                                  <m:t>+30°</m:t>
                                </m:r>
                              </m:e>
                            </m:d>
                          </m:e>
                        </m:func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ro-RO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+60°)</m:t>
                        </m:r>
                      </m:den>
                    </m:f>
                    <m:r>
                      <a:rPr lang="ro-RO" sz="2800" b="0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Să se descompună în produs: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𝑐𝑜𝑠𝑥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o-RO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o-RO" sz="28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o-RO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Să se arate că pentru x din domeniul de existență are loc egalitatea: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o-RO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</m:den>
                    </m:f>
                    <m:r>
                      <a:rPr lang="ro-RO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o-RO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</m:num>
                      <m:den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</m:den>
                    </m:f>
                    <m:r>
                      <a:rPr lang="ro-RO" sz="2800" b="0" i="1" smtClean="0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7B89EE-7660-4A8B-AC66-C7813D7FA2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417983"/>
                <a:ext cx="10131425" cy="5022574"/>
              </a:xfrm>
              <a:blipFill>
                <a:blip r:embed="rId2"/>
                <a:stretch>
                  <a:fillRect l="-1264" r="-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833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">
  <a:themeElements>
    <a:clrScheme name="Celest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TM03457452[[fn=Ceresc]]</Template>
  <TotalTime>352</TotalTime>
  <Words>231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Cambria Math</vt:lpstr>
      <vt:lpstr>Times New Roman</vt:lpstr>
      <vt:lpstr>Celest</vt:lpstr>
      <vt:lpstr>Transformarea sumelor în produs  și  a produselor în sume</vt:lpstr>
      <vt:lpstr> Să ne amintim: cos (x-y)=cos x∙cos y+sin x∙sin y </vt:lpstr>
      <vt:lpstr>PowerPoint Presentation</vt:lpstr>
      <vt:lpstr>Aplicații:</vt:lpstr>
      <vt:lpstr>În relațiile de mai sus înlocuim x+y=a și x-y=b, deci x=(a+b)/2 și y=(a-b)/2.</vt:lpstr>
      <vt:lpstr>Aplicații</vt:lpstr>
      <vt:lpstr>Temă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MULȚIMEA NUMERELOR COMPLEXE</dc:title>
  <dc:creator>lgabriel</dc:creator>
  <cp:lastModifiedBy>Daniela</cp:lastModifiedBy>
  <cp:revision>45</cp:revision>
  <dcterms:created xsi:type="dcterms:W3CDTF">2017-12-07T19:40:17Z</dcterms:created>
  <dcterms:modified xsi:type="dcterms:W3CDTF">2020-04-28T07:34:51Z</dcterms:modified>
</cp:coreProperties>
</file>